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6" r:id="rId5"/>
    <p:sldId id="265" r:id="rId6"/>
    <p:sldId id="257" r:id="rId7"/>
    <p:sldId id="258" r:id="rId8"/>
    <p:sldId id="259" r:id="rId9"/>
    <p:sldId id="262"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3" d="100"/>
          <a:sy n="73" d="100"/>
        </p:scale>
        <p:origin x="-235" y="8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DD09E64-6C2A-4093-8E0D-DB93742FC4E5}" type="datetimeFigureOut">
              <a:rPr lang="es-ES" smtClean="0"/>
              <a:t>04/02/2016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A5FE25B-82AC-4D96-A41C-BB080A9F5C59}"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DD09E64-6C2A-4093-8E0D-DB93742FC4E5}" type="datetimeFigureOut">
              <a:rPr lang="es-ES" smtClean="0"/>
              <a:t>04/02/2016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A5FE25B-82AC-4D96-A41C-BB080A9F5C59}"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DD09E64-6C2A-4093-8E0D-DB93742FC4E5}" type="datetimeFigureOut">
              <a:rPr lang="es-ES" smtClean="0"/>
              <a:t>04/02/2016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A5FE25B-82AC-4D96-A41C-BB080A9F5C59}"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DD09E64-6C2A-4093-8E0D-DB93742FC4E5}" type="datetimeFigureOut">
              <a:rPr lang="es-ES" smtClean="0"/>
              <a:t>04/02/2016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A5FE25B-82AC-4D96-A41C-BB080A9F5C59}"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DD09E64-6C2A-4093-8E0D-DB93742FC4E5}" type="datetimeFigureOut">
              <a:rPr lang="es-ES" smtClean="0"/>
              <a:t>04/02/2016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A5FE25B-82AC-4D96-A41C-BB080A9F5C59}"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DD09E64-6C2A-4093-8E0D-DB93742FC4E5}" type="datetimeFigureOut">
              <a:rPr lang="es-ES" smtClean="0"/>
              <a:t>04/02/2016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A5FE25B-82AC-4D96-A41C-BB080A9F5C59}"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DD09E64-6C2A-4093-8E0D-DB93742FC4E5}" type="datetimeFigureOut">
              <a:rPr lang="es-ES" smtClean="0"/>
              <a:t>04/02/2016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A5FE25B-82AC-4D96-A41C-BB080A9F5C59}"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DD09E64-6C2A-4093-8E0D-DB93742FC4E5}" type="datetimeFigureOut">
              <a:rPr lang="es-ES" smtClean="0"/>
              <a:t>04/02/2016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A5FE25B-82AC-4D96-A41C-BB080A9F5C59}"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DD09E64-6C2A-4093-8E0D-DB93742FC4E5}" type="datetimeFigureOut">
              <a:rPr lang="es-ES" smtClean="0"/>
              <a:t>04/02/2016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A5FE25B-82AC-4D96-A41C-BB080A9F5C59}"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DD09E64-6C2A-4093-8E0D-DB93742FC4E5}" type="datetimeFigureOut">
              <a:rPr lang="es-ES" smtClean="0"/>
              <a:t>04/02/2016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A5FE25B-82AC-4D96-A41C-BB080A9F5C59}"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DD09E64-6C2A-4093-8E0D-DB93742FC4E5}" type="datetimeFigureOut">
              <a:rPr lang="es-ES" smtClean="0"/>
              <a:t>04/02/2016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A5FE25B-82AC-4D96-A41C-BB080A9F5C59}"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09E64-6C2A-4093-8E0D-DB93742FC4E5}" type="datetimeFigureOut">
              <a:rPr lang="es-ES" smtClean="0"/>
              <a:t>04/02/2016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FE25B-82AC-4D96-A41C-BB080A9F5C59}"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0347" y="0"/>
            <a:ext cx="9123653" cy="4365104"/>
          </a:xfrm>
          <a:prstGeom prst="rect">
            <a:avLst/>
          </a:prstGeom>
          <a:noFill/>
          <a:ln w="9525">
            <a:noFill/>
            <a:miter lim="800000"/>
            <a:headEnd/>
            <a:tailEnd/>
          </a:ln>
          <a:effectLst/>
        </p:spPr>
      </p:pic>
      <p:sp>
        <p:nvSpPr>
          <p:cNvPr id="5" name="4 Rectángulo"/>
          <p:cNvSpPr/>
          <p:nvPr/>
        </p:nvSpPr>
        <p:spPr>
          <a:xfrm>
            <a:off x="0" y="4365105"/>
            <a:ext cx="9144000" cy="1754326"/>
          </a:xfrm>
          <a:prstGeom prst="rect">
            <a:avLst/>
          </a:prstGeom>
        </p:spPr>
        <p:txBody>
          <a:bodyPr wrap="square">
            <a:spAutoFit/>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Observatorio Metropolitano</a:t>
            </a:r>
          </a:p>
          <a:p>
            <a:pPr algn="ctr"/>
            <a:r>
              <a:rPr lang="es-MX"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Zacatecas-Guadalupe</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OBJETIVOS</a:t>
            </a:r>
            <a:endParaRPr lang="es-ES" dirty="0"/>
          </a:p>
        </p:txBody>
      </p:sp>
      <p:sp>
        <p:nvSpPr>
          <p:cNvPr id="3" name="2 Marcador de contenido"/>
          <p:cNvSpPr>
            <a:spLocks noGrp="1"/>
          </p:cNvSpPr>
          <p:nvPr>
            <p:ph idx="1"/>
          </p:nvPr>
        </p:nvSpPr>
        <p:spPr/>
        <p:txBody>
          <a:bodyPr>
            <a:normAutofit fontScale="77500" lnSpcReduction="20000"/>
          </a:bodyPr>
          <a:lstStyle/>
          <a:p>
            <a:pPr marL="514350" indent="-514350">
              <a:buFont typeface="Wingdings" pitchFamily="2" charset="2"/>
              <a:buChar char="§"/>
            </a:pPr>
            <a:r>
              <a:rPr lang="es-ES" dirty="0" smtClean="0"/>
              <a:t>Una </a:t>
            </a:r>
            <a:r>
              <a:rPr lang="es-ES" dirty="0"/>
              <a:t>mayor vinculación del trabajo </a:t>
            </a:r>
            <a:r>
              <a:rPr lang="es-ES" dirty="0" smtClean="0"/>
              <a:t>colegiado </a:t>
            </a:r>
            <a:r>
              <a:rPr lang="es-ES" dirty="0"/>
              <a:t>con las necesidades de la población y de sus </a:t>
            </a:r>
            <a:r>
              <a:rPr lang="es-ES" dirty="0" smtClean="0"/>
              <a:t>gobiernos.</a:t>
            </a:r>
          </a:p>
          <a:p>
            <a:pPr marL="514350" indent="-514350">
              <a:buFont typeface="Wingdings" pitchFamily="2" charset="2"/>
              <a:buChar char="§"/>
            </a:pPr>
            <a:r>
              <a:rPr lang="es-ES" dirty="0" smtClean="0"/>
              <a:t>Trabajar </a:t>
            </a:r>
            <a:r>
              <a:rPr lang="es-ES" dirty="0"/>
              <a:t>conjuntamente con la sociedad, las autoridades locales, los gobiernos estatal y federal </a:t>
            </a:r>
            <a:r>
              <a:rPr lang="es-ES" dirty="0" smtClean="0"/>
              <a:t>y; </a:t>
            </a:r>
            <a:r>
              <a:rPr lang="es-ES" dirty="0"/>
              <a:t>los organismos internacionales para contribuir a la formulación de políticas </a:t>
            </a:r>
            <a:r>
              <a:rPr lang="es-ES" dirty="0" smtClean="0"/>
              <a:t>públicas</a:t>
            </a:r>
          </a:p>
          <a:p>
            <a:pPr marL="514350" indent="-514350">
              <a:buFont typeface="Wingdings" pitchFamily="2" charset="2"/>
              <a:buChar char="§"/>
            </a:pPr>
            <a:r>
              <a:rPr lang="es-ES" dirty="0" smtClean="0"/>
              <a:t>Monitorear </a:t>
            </a:r>
            <a:r>
              <a:rPr lang="es-ES" dirty="0"/>
              <a:t>indicadores y participar en el desarrollo de capacidades en materia de desarrollo urbano sustentable, con el fin último de fomentar políticas públicas que respondan al análisis de las necesidades </a:t>
            </a:r>
            <a:r>
              <a:rPr lang="es-ES" dirty="0" smtClean="0"/>
              <a:t>locales.</a:t>
            </a:r>
          </a:p>
          <a:p>
            <a:pPr marL="514350" indent="-514350">
              <a:buFont typeface="Wingdings" pitchFamily="2" charset="2"/>
              <a:buChar char="§"/>
            </a:pPr>
            <a:r>
              <a:rPr lang="es-ES" dirty="0" smtClean="0"/>
              <a:t>Trabajando </a:t>
            </a:r>
            <a:r>
              <a:rPr lang="es-ES" dirty="0"/>
              <a:t>en conjunto las partes contarán con mayores recursos y vías para apoyar proyectos, planes y programas que se deriven del “OMETZA</a:t>
            </a:r>
          </a:p>
        </p:txBody>
      </p:sp>
      <p:pic>
        <p:nvPicPr>
          <p:cNvPr id="4" name="Picture 2"/>
          <p:cNvPicPr>
            <a:picLocks noChangeAspect="1" noChangeArrowheads="1"/>
          </p:cNvPicPr>
          <p:nvPr/>
        </p:nvPicPr>
        <p:blipFill>
          <a:blip r:embed="rId2" cstate="print"/>
          <a:srcRect/>
          <a:stretch>
            <a:fillRect/>
          </a:stretch>
        </p:blipFill>
        <p:spPr bwMode="auto">
          <a:xfrm>
            <a:off x="0" y="0"/>
            <a:ext cx="2669402" cy="127714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OBJETIVOS</a:t>
            </a:r>
            <a:endParaRPr lang="es-ES" dirty="0"/>
          </a:p>
        </p:txBody>
      </p:sp>
      <p:sp>
        <p:nvSpPr>
          <p:cNvPr id="3" name="2 Marcador de contenido"/>
          <p:cNvSpPr>
            <a:spLocks noGrp="1"/>
          </p:cNvSpPr>
          <p:nvPr>
            <p:ph idx="1"/>
          </p:nvPr>
        </p:nvSpPr>
        <p:spPr/>
        <p:txBody>
          <a:bodyPr>
            <a:normAutofit fontScale="77500" lnSpcReduction="20000"/>
          </a:bodyPr>
          <a:lstStyle/>
          <a:p>
            <a:pPr lvl="0">
              <a:buFont typeface="Wingdings" pitchFamily="2" charset="2"/>
              <a:buChar char="§"/>
            </a:pPr>
            <a:r>
              <a:rPr lang="es-ES" dirty="0"/>
              <a:t>Vincular  actores locales que tienen capacidad de decisión con organizaciones de la sociedad civil, en un diálogo que tiene como objetivo la definición de Estrategias de Desarrollo Urbano, usos de suelo, vivienda, recuperación de zonas urbanas subutilizadas, vialidades, </a:t>
            </a:r>
            <a:r>
              <a:rPr lang="es-ES" dirty="0" smtClean="0"/>
              <a:t>crecimiento territorial, desarrollo económico y social </a:t>
            </a:r>
            <a:r>
              <a:rPr lang="es-ES" dirty="0"/>
              <a:t>entre otros</a:t>
            </a:r>
            <a:r>
              <a:rPr lang="es-ES" dirty="0" smtClean="0"/>
              <a:t>.</a:t>
            </a:r>
            <a:endParaRPr lang="es-ES" dirty="0"/>
          </a:p>
          <a:p>
            <a:pPr lvl="0">
              <a:buFont typeface="Wingdings" pitchFamily="2" charset="2"/>
              <a:buChar char="§"/>
            </a:pPr>
            <a:r>
              <a:rPr lang="es-ES" dirty="0"/>
              <a:t>Generar información y conocimientos a través de trabajos de investigación en función de las necesidades de la sociedad y de los diferentes organismos públicos y privados</a:t>
            </a:r>
            <a:r>
              <a:rPr lang="es-ES" dirty="0" smtClean="0"/>
              <a:t>.</a:t>
            </a:r>
            <a:endParaRPr lang="es-ES" dirty="0"/>
          </a:p>
          <a:p>
            <a:pPr lvl="0">
              <a:buFont typeface="Wingdings" pitchFamily="2" charset="2"/>
              <a:buChar char="§"/>
            </a:pPr>
            <a:r>
              <a:rPr lang="es-ES" dirty="0"/>
              <a:t>Coordinar la recolección, evaluación y análisis de información referente al desarrollo urbano, social, ambiental y económico de la Zona Metropolitana de Zacatecas.</a:t>
            </a:r>
          </a:p>
          <a:p>
            <a:endParaRPr lang="es-ES" dirty="0"/>
          </a:p>
        </p:txBody>
      </p:sp>
      <p:pic>
        <p:nvPicPr>
          <p:cNvPr id="4" name="Picture 2"/>
          <p:cNvPicPr>
            <a:picLocks noChangeAspect="1" noChangeArrowheads="1"/>
          </p:cNvPicPr>
          <p:nvPr/>
        </p:nvPicPr>
        <p:blipFill>
          <a:blip r:embed="rId2" cstate="print"/>
          <a:srcRect/>
          <a:stretch>
            <a:fillRect/>
          </a:stretch>
        </p:blipFill>
        <p:spPr bwMode="auto">
          <a:xfrm>
            <a:off x="0" y="0"/>
            <a:ext cx="2669402" cy="127714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OBJETIVOS</a:t>
            </a:r>
            <a:endParaRPr lang="es-ES" dirty="0"/>
          </a:p>
        </p:txBody>
      </p:sp>
      <p:sp>
        <p:nvSpPr>
          <p:cNvPr id="3" name="2 Marcador de contenido"/>
          <p:cNvSpPr>
            <a:spLocks noGrp="1"/>
          </p:cNvSpPr>
          <p:nvPr>
            <p:ph idx="1"/>
          </p:nvPr>
        </p:nvSpPr>
        <p:spPr/>
        <p:txBody>
          <a:bodyPr>
            <a:normAutofit fontScale="85000" lnSpcReduction="10000"/>
          </a:bodyPr>
          <a:lstStyle/>
          <a:p>
            <a:pPr lvl="0">
              <a:buFont typeface="Wingdings" pitchFamily="2" charset="2"/>
              <a:buChar char="§"/>
            </a:pPr>
            <a:r>
              <a:rPr lang="es-ES" dirty="0"/>
              <a:t>Informar los resultados logrados y difundir las experiencias aprendidas en el “OMETZA</a:t>
            </a:r>
            <a:r>
              <a:rPr lang="es-ES" dirty="0" smtClean="0"/>
              <a:t>”</a:t>
            </a:r>
            <a:endParaRPr lang="es-ES" dirty="0"/>
          </a:p>
          <a:p>
            <a:pPr lvl="0">
              <a:buFont typeface="Wingdings" pitchFamily="2" charset="2"/>
              <a:buChar char="§"/>
            </a:pPr>
            <a:r>
              <a:rPr lang="es-ES" dirty="0"/>
              <a:t>Facilitar la interacción entre los diferentes organismos de la sociedad civil, agrupaciones sociales y los respectivos niveles de gobierno</a:t>
            </a:r>
            <a:r>
              <a:rPr lang="es-ES" dirty="0" smtClean="0"/>
              <a:t>.</a:t>
            </a:r>
            <a:endParaRPr lang="es-ES" dirty="0"/>
          </a:p>
          <a:p>
            <a:pPr lvl="0">
              <a:buFont typeface="Wingdings" pitchFamily="2" charset="2"/>
              <a:buChar char="§"/>
            </a:pPr>
            <a:r>
              <a:rPr lang="es-ES" dirty="0"/>
              <a:t>Fomentar la participación ciudadana en el conocimiento de la realidad metropolitana y en la toma de decisiones respecto de las políticas públicas</a:t>
            </a:r>
            <a:r>
              <a:rPr lang="es-ES" dirty="0" smtClean="0"/>
              <a:t>.</a:t>
            </a:r>
            <a:endParaRPr lang="es-ES" dirty="0"/>
          </a:p>
          <a:p>
            <a:pPr lvl="0">
              <a:buFont typeface="Wingdings" pitchFamily="2" charset="2"/>
              <a:buChar char="§"/>
            </a:pPr>
            <a:r>
              <a:rPr lang="es-ES" dirty="0"/>
              <a:t>Difundir la información generada al público en general, ya sea por medios electrónicos y/o impresos.</a:t>
            </a:r>
          </a:p>
          <a:p>
            <a:pPr>
              <a:buFont typeface="Wingdings" pitchFamily="2" charset="2"/>
              <a:buChar char="§"/>
            </a:pP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0" y="0"/>
            <a:ext cx="2669402" cy="1277144"/>
          </a:xfrm>
          <a:prstGeom prst="rect">
            <a:avLst/>
          </a:prstGeom>
          <a:noFill/>
          <a:ln w="9525">
            <a:noFill/>
            <a:miter lim="800000"/>
            <a:headEnd/>
            <a:tailEnd/>
          </a:ln>
          <a:effectLst/>
        </p:spPr>
      </p:pic>
      <p:pic>
        <p:nvPicPr>
          <p:cNvPr id="20485" name="Picture 5"/>
          <p:cNvPicPr>
            <a:picLocks noChangeAspect="1" noChangeArrowheads="1"/>
          </p:cNvPicPr>
          <p:nvPr/>
        </p:nvPicPr>
        <p:blipFill>
          <a:blip r:embed="rId3" cstate="print"/>
          <a:srcRect/>
          <a:stretch>
            <a:fillRect/>
          </a:stretch>
        </p:blipFill>
        <p:spPr bwMode="auto">
          <a:xfrm>
            <a:off x="7260359" y="5445224"/>
            <a:ext cx="1883642" cy="141277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OBJETIVOS</a:t>
            </a:r>
            <a:endParaRPr lang="es-ES" dirty="0"/>
          </a:p>
        </p:txBody>
      </p:sp>
      <p:sp>
        <p:nvSpPr>
          <p:cNvPr id="3" name="2 Marcador de contenido"/>
          <p:cNvSpPr>
            <a:spLocks noGrp="1"/>
          </p:cNvSpPr>
          <p:nvPr>
            <p:ph idx="1"/>
          </p:nvPr>
        </p:nvSpPr>
        <p:spPr>
          <a:xfrm>
            <a:off x="457200" y="1412777"/>
            <a:ext cx="8229600" cy="4608512"/>
          </a:xfrm>
        </p:spPr>
        <p:txBody>
          <a:bodyPr>
            <a:normAutofit fontScale="85000" lnSpcReduction="20000"/>
          </a:bodyPr>
          <a:lstStyle/>
          <a:p>
            <a:pPr lvl="0">
              <a:buFont typeface="Wingdings" pitchFamily="2" charset="2"/>
              <a:buChar char="§"/>
            </a:pPr>
            <a:r>
              <a:rPr lang="es-ES" dirty="0"/>
              <a:t>Apoyar el desarrollo de capacidades sociales y gubernamentales en la aplicación y seguimiento </a:t>
            </a:r>
            <a:r>
              <a:rPr lang="es-ES" dirty="0" smtClean="0"/>
              <a:t>de los  Planes y Programas de los Gobiernos.</a:t>
            </a:r>
            <a:endParaRPr lang="es-ES" dirty="0"/>
          </a:p>
          <a:p>
            <a:pPr lvl="0">
              <a:buFont typeface="Wingdings" pitchFamily="2" charset="2"/>
              <a:buChar char="§"/>
            </a:pPr>
            <a:r>
              <a:rPr lang="es-ES" dirty="0"/>
              <a:t>Apoyar, asesorar y respaldar a las autoridades en la formulación y monitoreo de política urbanas, enfocadas hacia la sustentabilidad de la Zona Metropolitana de </a:t>
            </a:r>
            <a:r>
              <a:rPr lang="es-ES" dirty="0" smtClean="0"/>
              <a:t>Zacatecas-Guadalupe.</a:t>
            </a:r>
            <a:endParaRPr lang="es-ES" dirty="0"/>
          </a:p>
          <a:p>
            <a:pPr lvl="0">
              <a:buFont typeface="Wingdings" pitchFamily="2" charset="2"/>
              <a:buChar char="§"/>
            </a:pPr>
            <a:r>
              <a:rPr lang="es-ES" dirty="0"/>
              <a:t>Impulsar, integrar y coordinar los conocimientos, experiencias, iniciativas y habilidades de sus propias instancias académicas y organizaciones de la Zona Metropolitana de Zacatecas, relacionadas con el </a:t>
            </a:r>
            <a:r>
              <a:rPr lang="es-ES" dirty="0" smtClean="0"/>
              <a:t>Desarrollo Urbano Sustentable.</a:t>
            </a:r>
            <a:endParaRPr lang="es-ES" dirty="0"/>
          </a:p>
          <a:p>
            <a:endParaRPr lang="es-ES" dirty="0"/>
          </a:p>
        </p:txBody>
      </p:sp>
      <p:pic>
        <p:nvPicPr>
          <p:cNvPr id="4" name="Picture 2"/>
          <p:cNvPicPr>
            <a:picLocks noChangeAspect="1" noChangeArrowheads="1"/>
          </p:cNvPicPr>
          <p:nvPr/>
        </p:nvPicPr>
        <p:blipFill>
          <a:blip r:embed="rId2" cstate="print"/>
          <a:srcRect/>
          <a:stretch>
            <a:fillRect/>
          </a:stretch>
        </p:blipFill>
        <p:spPr bwMode="auto">
          <a:xfrm>
            <a:off x="0" y="0"/>
            <a:ext cx="2669402" cy="1277144"/>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cstate="print"/>
          <a:srcRect/>
          <a:stretch>
            <a:fillRect/>
          </a:stretch>
        </p:blipFill>
        <p:spPr bwMode="auto">
          <a:xfrm>
            <a:off x="7092280" y="5283201"/>
            <a:ext cx="2051720" cy="153883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ACCIONES</a:t>
            </a:r>
            <a:endParaRPr lang="es-ES" dirty="0"/>
          </a:p>
        </p:txBody>
      </p:sp>
      <p:sp>
        <p:nvSpPr>
          <p:cNvPr id="4" name="3 Marcador de contenido"/>
          <p:cNvSpPr>
            <a:spLocks noGrp="1"/>
          </p:cNvSpPr>
          <p:nvPr>
            <p:ph idx="1"/>
          </p:nvPr>
        </p:nvSpPr>
        <p:spPr/>
        <p:txBody>
          <a:bodyPr/>
          <a:lstStyle/>
          <a:p>
            <a:pPr lvl="0"/>
            <a:r>
              <a:rPr lang="es-ES" sz="3600" dirty="0"/>
              <a:t>Colaborar en el desarrollo de capacidades para la recolección, manejo y aplicación de la información urbana, </a:t>
            </a:r>
            <a:r>
              <a:rPr lang="es-ES" sz="3600" b="1" dirty="0"/>
              <a:t>centrada en indicadores </a:t>
            </a:r>
            <a:r>
              <a:rPr lang="es-ES" sz="3600" dirty="0"/>
              <a:t>y mejores prácticas, privilegiando la colaboración entre las instituciones, la Red Nacional de Observatorios Urbanos </a:t>
            </a:r>
          </a:p>
          <a:p>
            <a:endParaRPr lang="es-ES" dirty="0"/>
          </a:p>
        </p:txBody>
      </p:sp>
      <p:pic>
        <p:nvPicPr>
          <p:cNvPr id="5" name="Picture 2"/>
          <p:cNvPicPr>
            <a:picLocks noChangeAspect="1" noChangeArrowheads="1"/>
          </p:cNvPicPr>
          <p:nvPr/>
        </p:nvPicPr>
        <p:blipFill>
          <a:blip r:embed="rId2" cstate="print"/>
          <a:srcRect/>
          <a:stretch>
            <a:fillRect/>
          </a:stretch>
        </p:blipFill>
        <p:spPr bwMode="auto">
          <a:xfrm>
            <a:off x="0" y="188640"/>
            <a:ext cx="2350866" cy="1124744"/>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cstate="print"/>
          <a:srcRect/>
          <a:stretch>
            <a:fillRect/>
          </a:stretch>
        </p:blipFill>
        <p:spPr bwMode="auto">
          <a:xfrm>
            <a:off x="6588224" y="4941107"/>
            <a:ext cx="2555776" cy="191689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ACCIONES</a:t>
            </a:r>
            <a:endParaRPr lang="es-ES" dirty="0"/>
          </a:p>
        </p:txBody>
      </p:sp>
      <p:sp>
        <p:nvSpPr>
          <p:cNvPr id="4" name="3 Marcador de contenido"/>
          <p:cNvSpPr>
            <a:spLocks noGrp="1"/>
          </p:cNvSpPr>
          <p:nvPr>
            <p:ph idx="1"/>
          </p:nvPr>
        </p:nvSpPr>
        <p:spPr/>
        <p:txBody>
          <a:bodyPr/>
          <a:lstStyle/>
          <a:p>
            <a:pPr lvl="0"/>
            <a:r>
              <a:rPr lang="es-ES" dirty="0"/>
              <a:t>Estimular procesos de consulta de base amplia, para ayudar a identificar e integrar las necesidades de información.</a:t>
            </a:r>
          </a:p>
          <a:p>
            <a:endParaRPr lang="es-ES" dirty="0"/>
          </a:p>
        </p:txBody>
      </p:sp>
      <p:pic>
        <p:nvPicPr>
          <p:cNvPr id="5" name="Picture 2"/>
          <p:cNvPicPr>
            <a:picLocks noChangeAspect="1" noChangeArrowheads="1"/>
          </p:cNvPicPr>
          <p:nvPr/>
        </p:nvPicPr>
        <p:blipFill>
          <a:blip r:embed="rId2" cstate="print"/>
          <a:srcRect/>
          <a:stretch>
            <a:fillRect/>
          </a:stretch>
        </p:blipFill>
        <p:spPr bwMode="auto">
          <a:xfrm>
            <a:off x="0" y="188640"/>
            <a:ext cx="2669402" cy="1277144"/>
          </a:xfrm>
          <a:prstGeom prst="rect">
            <a:avLst/>
          </a:prstGeom>
          <a:noFill/>
          <a:ln w="9525">
            <a:noFill/>
            <a:miter lim="800000"/>
            <a:headEnd/>
            <a:tailEnd/>
          </a:ln>
          <a:effectLst/>
        </p:spPr>
      </p:pic>
      <p:pic>
        <p:nvPicPr>
          <p:cNvPr id="6" name="0 Imagen" descr="P1070626.JPG"/>
          <p:cNvPicPr>
            <a:picLocks noChangeAspect="1" noChangeArrowheads="1"/>
          </p:cNvPicPr>
          <p:nvPr/>
        </p:nvPicPr>
        <p:blipFill>
          <a:blip r:embed="rId3" cstate="print"/>
          <a:srcRect/>
          <a:stretch>
            <a:fillRect/>
          </a:stretch>
        </p:blipFill>
        <p:spPr bwMode="auto">
          <a:xfrm>
            <a:off x="2699792" y="3231766"/>
            <a:ext cx="6444208" cy="3626233"/>
          </a:xfrm>
          <a:prstGeom prst="rect">
            <a:avLst/>
          </a:prstGeom>
          <a:noFill/>
          <a:ln w="9525">
            <a:noFill/>
            <a:miter lim="800000"/>
            <a:headEnd/>
            <a:tailEnd/>
          </a:ln>
        </p:spPr>
      </p:pic>
      <p:sp>
        <p:nvSpPr>
          <p:cNvPr id="8" name="7 Rectángulo"/>
          <p:cNvSpPr/>
          <p:nvPr/>
        </p:nvSpPr>
        <p:spPr>
          <a:xfrm rot="20453571">
            <a:off x="236106" y="3292507"/>
            <a:ext cx="6298098" cy="2606496"/>
          </a:xfrm>
          <a:prstGeom prst="rect">
            <a:avLst/>
          </a:prstGeom>
        </p:spPr>
        <p:txBody>
          <a:bodyPr wrap="square">
            <a:spAutoFit/>
          </a:bodyPr>
          <a:lstStyle/>
          <a:p>
            <a:r>
              <a:rPr lang="es-MX" sz="4000" dirty="0" smtClean="0">
                <a:solidFill>
                  <a:srgbClr val="FFFF00"/>
                </a:solidFill>
              </a:rPr>
              <a:t>Consulta directa y abierta</a:t>
            </a:r>
          </a:p>
          <a:p>
            <a:r>
              <a:rPr lang="es-MX" sz="4000" dirty="0" smtClean="0">
                <a:solidFill>
                  <a:srgbClr val="FFFF00"/>
                </a:solidFill>
              </a:rPr>
              <a:t> para personas en tránsito</a:t>
            </a:r>
          </a:p>
          <a:p>
            <a:r>
              <a:rPr lang="es-MX" sz="4000" dirty="0" smtClean="0">
                <a:solidFill>
                  <a:srgbClr val="FFFF00"/>
                </a:solidFill>
              </a:rPr>
              <a:t> en calles, plazas</a:t>
            </a:r>
          </a:p>
          <a:p>
            <a:r>
              <a:rPr lang="es-MX" sz="4000" dirty="0" smtClean="0">
                <a:solidFill>
                  <a:srgbClr val="FFFF00"/>
                </a:solidFill>
              </a:rPr>
              <a:t> lugares de encuentro</a:t>
            </a:r>
            <a:endParaRPr lang="es-ES" sz="4000" dirty="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4800" dirty="0" smtClean="0"/>
              <a:t>ACCIONES</a:t>
            </a:r>
            <a:endParaRPr lang="es-ES" sz="4800" dirty="0"/>
          </a:p>
        </p:txBody>
      </p:sp>
      <p:sp>
        <p:nvSpPr>
          <p:cNvPr id="5" name="4 Marcador de contenido"/>
          <p:cNvSpPr>
            <a:spLocks noGrp="1"/>
          </p:cNvSpPr>
          <p:nvPr>
            <p:ph idx="1"/>
          </p:nvPr>
        </p:nvSpPr>
        <p:spPr>
          <a:xfrm>
            <a:off x="457200" y="1600200"/>
            <a:ext cx="8686800" cy="4525963"/>
          </a:xfrm>
        </p:spPr>
        <p:txBody>
          <a:bodyPr>
            <a:normAutofit fontScale="85000" lnSpcReduction="10000"/>
          </a:bodyPr>
          <a:lstStyle/>
          <a:p>
            <a:pPr lvl="0"/>
            <a:r>
              <a:rPr lang="es-ES" sz="4000" dirty="0"/>
              <a:t>Compartir información y conocimientos, tanto generales como especializados, usando tecnologías e infraestructura de información avanzada</a:t>
            </a:r>
            <a:r>
              <a:rPr lang="es-ES" sz="4000" dirty="0" smtClean="0"/>
              <a:t>.</a:t>
            </a:r>
          </a:p>
          <a:p>
            <a:r>
              <a:rPr lang="es-ES" sz="4000" dirty="0"/>
              <a:t>Establecer acuerdos y programas operativos que podrán incluir, de manera enunciativa y no limitativa, acciones relacionadas con el intercambio de información científica, bibliográfica, tecnológica y socioeconómica.</a:t>
            </a:r>
          </a:p>
          <a:p>
            <a:pPr lvl="0"/>
            <a:endParaRPr lang="es-ES" sz="4000" dirty="0"/>
          </a:p>
          <a:p>
            <a:endParaRPr lang="es-ES" dirty="0"/>
          </a:p>
        </p:txBody>
      </p:sp>
      <p:pic>
        <p:nvPicPr>
          <p:cNvPr id="3" name="Picture 2"/>
          <p:cNvPicPr>
            <a:picLocks noChangeAspect="1" noChangeArrowheads="1"/>
          </p:cNvPicPr>
          <p:nvPr/>
        </p:nvPicPr>
        <p:blipFill>
          <a:blip r:embed="rId2" cstate="print"/>
          <a:srcRect/>
          <a:stretch>
            <a:fillRect/>
          </a:stretch>
        </p:blipFill>
        <p:spPr bwMode="auto">
          <a:xfrm>
            <a:off x="6626998" y="0"/>
            <a:ext cx="2669402" cy="1277144"/>
          </a:xfrm>
          <a:prstGeom prst="rect">
            <a:avLst/>
          </a:prstGeom>
          <a:noFill/>
          <a:ln w="9525">
            <a:noFill/>
            <a:miter lim="800000"/>
            <a:headEnd/>
            <a:tailEnd/>
          </a:ln>
          <a:effectLst/>
        </p:spPr>
      </p:pic>
      <p:pic>
        <p:nvPicPr>
          <p:cNvPr id="6" name="1 Imagen" descr="P1070635.JPG"/>
          <p:cNvPicPr>
            <a:picLocks noChangeAspect="1" noChangeArrowheads="1"/>
          </p:cNvPicPr>
          <p:nvPr/>
        </p:nvPicPr>
        <p:blipFill>
          <a:blip r:embed="rId3" cstate="print"/>
          <a:srcRect/>
          <a:stretch>
            <a:fillRect/>
          </a:stretch>
        </p:blipFill>
        <p:spPr bwMode="auto">
          <a:xfrm>
            <a:off x="0" y="5864966"/>
            <a:ext cx="1763688" cy="99303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012160" y="0"/>
            <a:ext cx="3103397" cy="1484784"/>
          </a:xfrm>
          <a:prstGeom prst="rect">
            <a:avLst/>
          </a:prstGeom>
          <a:noFill/>
          <a:ln w="9525">
            <a:noFill/>
            <a:miter lim="800000"/>
            <a:headEnd/>
            <a:tailEnd/>
          </a:ln>
          <a:effectLst/>
        </p:spPr>
      </p:pic>
      <p:pic>
        <p:nvPicPr>
          <p:cNvPr id="1025" name="Picture 1" descr="C:\Users\officedepoy\Pictures\imagenes ambiente\benedetti{.jpg"/>
          <p:cNvPicPr>
            <a:picLocks noChangeAspect="1" noChangeArrowheads="1"/>
          </p:cNvPicPr>
          <p:nvPr/>
        </p:nvPicPr>
        <p:blipFill>
          <a:blip r:embed="rId3" cstate="print"/>
          <a:srcRect/>
          <a:stretch>
            <a:fillRect/>
          </a:stretch>
        </p:blipFill>
        <p:spPr bwMode="auto">
          <a:xfrm>
            <a:off x="251520" y="1494904"/>
            <a:ext cx="8701308" cy="5462488"/>
          </a:xfrm>
          <a:prstGeom prst="rect">
            <a:avLst/>
          </a:prstGeom>
          <a:noFill/>
        </p:spPr>
      </p:pic>
      <p:pic>
        <p:nvPicPr>
          <p:cNvPr id="1026" name="Picture 2" descr="C:\Users\officedepoy\Pictures\ESCUDO_GUADALUPE_ZACATECAS.jpg"/>
          <p:cNvPicPr>
            <a:picLocks noChangeAspect="1" noChangeArrowheads="1"/>
          </p:cNvPicPr>
          <p:nvPr/>
        </p:nvPicPr>
        <p:blipFill>
          <a:blip r:embed="rId4" cstate="print"/>
          <a:srcRect/>
          <a:stretch>
            <a:fillRect/>
          </a:stretch>
        </p:blipFill>
        <p:spPr bwMode="auto">
          <a:xfrm>
            <a:off x="0" y="0"/>
            <a:ext cx="1619672" cy="3414537"/>
          </a:xfrm>
          <a:prstGeom prst="rect">
            <a:avLst/>
          </a:prstGeom>
          <a:noFill/>
        </p:spPr>
      </p:pic>
      <p:pic>
        <p:nvPicPr>
          <p:cNvPr id="1027" name="Picture 3" descr="C:\Users\officedepoy\Pictures\ojo.jpg"/>
          <p:cNvPicPr>
            <a:picLocks noChangeAspect="1" noChangeArrowheads="1"/>
          </p:cNvPicPr>
          <p:nvPr/>
        </p:nvPicPr>
        <p:blipFill>
          <a:blip r:embed="rId5" cstate="print"/>
          <a:srcRect/>
          <a:stretch>
            <a:fillRect/>
          </a:stretch>
        </p:blipFill>
        <p:spPr bwMode="auto">
          <a:xfrm>
            <a:off x="5004048" y="548680"/>
            <a:ext cx="952500" cy="952500"/>
          </a:xfrm>
          <a:prstGeom prst="rect">
            <a:avLst/>
          </a:prstGeom>
          <a:noFill/>
        </p:spPr>
      </p:pic>
      <p:sp>
        <p:nvSpPr>
          <p:cNvPr id="6" name="5 Rectángulo"/>
          <p:cNvSpPr/>
          <p:nvPr/>
        </p:nvSpPr>
        <p:spPr>
          <a:xfrm>
            <a:off x="1547664" y="404664"/>
            <a:ext cx="2725298" cy="923330"/>
          </a:xfrm>
          <a:prstGeom prst="rect">
            <a:avLst/>
          </a:prstGeom>
          <a:noFill/>
        </p:spPr>
        <p:txBody>
          <a:bodyPr wrap="none" lIns="91440" tIns="45720" rIns="91440" bIns="45720">
            <a:spAutoFit/>
          </a:bodyPr>
          <a:lstStyle/>
          <a:p>
            <a:pPr algn="ctr"/>
            <a:r>
              <a:rPr lang="es-ES"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GRACIAS</a:t>
            </a:r>
            <a:endParaRPr lang="es-ES" sz="5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sld>
</file>

<file path=ppt/theme/theme1.xml><?xml version="1.0" encoding="utf-8"?>
<a:theme xmlns:a="http://schemas.openxmlformats.org/drawingml/2006/main" name="theme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themedata</Template>
  <TotalTime>270</TotalTime>
  <Words>503</Words>
  <Application>Microsoft Office PowerPoint</Application>
  <PresentationFormat>Presentación en pantalla (4:3)</PresentationFormat>
  <Paragraphs>32</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themedata</vt:lpstr>
      <vt:lpstr>Presentación de PowerPoint</vt:lpstr>
      <vt:lpstr>OBJETIVOS</vt:lpstr>
      <vt:lpstr>OBJETIVOS</vt:lpstr>
      <vt:lpstr>OBJETIVOS</vt:lpstr>
      <vt:lpstr>OBJETIVOS</vt:lpstr>
      <vt:lpstr>ACCIONES</vt:lpstr>
      <vt:lpstr>ACCIONES</vt:lpstr>
      <vt:lpstr>ACCIONES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arq. chiw</dc:creator>
  <cp:lastModifiedBy>ARQ.  CHIW</cp:lastModifiedBy>
  <cp:revision>1</cp:revision>
  <dcterms:created xsi:type="dcterms:W3CDTF">2013-12-01T22:04:33Z</dcterms:created>
  <dcterms:modified xsi:type="dcterms:W3CDTF">2016-02-04T16:25:27Z</dcterms:modified>
</cp:coreProperties>
</file>